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86" r:id="rId2"/>
    <p:sldId id="261" r:id="rId3"/>
    <p:sldId id="262" r:id="rId4"/>
    <p:sldId id="263" r:id="rId5"/>
    <p:sldId id="264" r:id="rId6"/>
    <p:sldId id="265" r:id="rId7"/>
    <p:sldId id="266" r:id="rId8"/>
    <p:sldId id="285" r:id="rId9"/>
    <p:sldId id="284" r:id="rId10"/>
    <p:sldId id="268" r:id="rId11"/>
    <p:sldId id="277" r:id="rId12"/>
    <p:sldId id="282" r:id="rId13"/>
    <p:sldId id="283" r:id="rId14"/>
    <p:sldId id="269" r:id="rId15"/>
    <p:sldId id="271" r:id="rId16"/>
    <p:sldId id="281" r:id="rId17"/>
    <p:sldId id="273" r:id="rId18"/>
    <p:sldId id="279" r:id="rId19"/>
    <p:sldId id="275" r:id="rId20"/>
    <p:sldId id="280" r:id="rId21"/>
    <p:sldId id="276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8" autoAdjust="0"/>
    <p:restoredTop sz="81714" autoAdjust="0"/>
  </p:normalViewPr>
  <p:slideViewPr>
    <p:cSldViewPr snapToGrid="0"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408" y="83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23733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61" tIns="48331" rIns="96661" bIns="48331" rtlCol="0" anchor="ctr"/>
          <a:lstStyle>
            <a:lvl1pPr algn="l">
              <a:tabLst>
                <a:tab pos="659512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70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9067799"/>
            <a:ext cx="2662879" cy="259082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/>
              <a:t>The Pennsylvania Child Welfare Resource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7325" y="9294017"/>
            <a:ext cx="1881929" cy="221458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1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sz="1000" b="1" dirty="0" smtClean="0"/>
              <a:t> Handout #1, Page </a:t>
            </a:r>
            <a:fld id="{1DEAAAA3-F7D2-420C-8044-4D8DB93005E2}" type="slidenum">
              <a:rPr lang="en-US" sz="1000" b="1" smtClean="0"/>
              <a:pPr>
                <a:defRPr/>
              </a:pPr>
              <a:t>‹#›</a:t>
            </a:fld>
            <a:r>
              <a:rPr lang="en-US" sz="1000" b="1" dirty="0" smtClean="0"/>
              <a:t> of 7</a:t>
            </a:r>
            <a:endParaRPr lang="en-US" sz="1000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58869" y="9067801"/>
            <a:ext cx="4590385" cy="226216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521: Supporting Caseworkers </a:t>
            </a:r>
            <a:r>
              <a:rPr lang="en-US" sz="800" dirty="0">
                <a:latin typeface="Georgia" pitchFamily="18" charset="0"/>
              </a:rPr>
              <a:t>in Using Critical Thinking Skills</a:t>
            </a:r>
          </a:p>
        </p:txBody>
      </p:sp>
    </p:spTree>
    <p:extLst>
      <p:ext uri="{BB962C8B-B14F-4D97-AF65-F5344CB8AC3E}">
        <p14:creationId xmlns:p14="http://schemas.microsoft.com/office/powerpoint/2010/main" val="30258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10255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0"/>
            <a:ext cx="2631924" cy="23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 smtClean="0"/>
              <a:t>The Pennsylvania Child Welfare Resource Center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5054" y="9372600"/>
            <a:ext cx="750146" cy="1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</a:t>
            </a:r>
            <a:r>
              <a:rPr lang="en-US" sz="1200" dirty="0" smtClean="0">
                <a:latin typeface="Georgia" pitchFamily="18" charset="0"/>
              </a:rPr>
              <a:t>Resource</a:t>
            </a:r>
            <a:r>
              <a:rPr lang="en-US" sz="1200" baseline="0" dirty="0" smtClean="0">
                <a:latin typeface="Georgia" pitchFamily="18" charset="0"/>
              </a:rPr>
              <a:t>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5"/>
            <a:ext cx="3622766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lIns="96661" tIns="48331" rIns="96661" bIns="48331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r>
              <a:rPr lang="en-US" sz="17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333" y="9124521"/>
            <a:ext cx="4605867" cy="226216"/>
          </a:xfrm>
          <a:prstGeom prst="rect">
            <a:avLst/>
          </a:prstGeom>
          <a:noFill/>
        </p:spPr>
        <p:txBody>
          <a:bodyPr wrap="square" lIns="96661" tIns="48331" rIns="96661" bIns="48331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2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9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The Pennsylvania Child Welfare Training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>
                <a:solidFill>
                  <a:schemeClr val="bg1"/>
                </a:solidFill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700: Supporting Supervisors in Using Critical Thinking Skills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31352" cy="304800"/>
          </a:xfrm>
        </p:spPr>
        <p:txBody>
          <a:bodyPr/>
          <a:lstStyle>
            <a:lvl1pPr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cha_sm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Wednesday, May 18,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534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780210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438834"/>
            <a:ext cx="8243047" cy="48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6412" y="661595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124325" y="6343650"/>
            <a:ext cx="4989513" cy="246221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 smtClean="0">
                <a:latin typeface="+mn-lt"/>
              </a:rPr>
              <a:t>521:</a:t>
            </a:r>
            <a:r>
              <a:rPr lang="en-US" sz="1000" baseline="0" dirty="0" smtClean="0">
                <a:latin typeface="+mn-lt"/>
              </a:rPr>
              <a:t> Supporting Caseworkers in Using Critical Thinking  Skills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Resource</a:t>
              </a:r>
              <a:r>
                <a:rPr lang="en-US" sz="1000" baseline="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6" r:id="rId3"/>
    <p:sldLayoutId id="2147483845" r:id="rId4"/>
    <p:sldLayoutId id="2147483837" r:id="rId5"/>
    <p:sldLayoutId id="2147483847" r:id="rId6"/>
    <p:sldLayoutId id="2147483838" r:id="rId7"/>
    <p:sldLayoutId id="2147483839" r:id="rId8"/>
    <p:sldLayoutId id="2147483848" r:id="rId9"/>
    <p:sldLayoutId id="2147483840" r:id="rId10"/>
    <p:sldLayoutId id="2147483841" r:id="rId11"/>
    <p:sldLayoutId id="2147483842" r:id="rId12"/>
    <p:sldLayoutId id="214748384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15159" y="2822029"/>
            <a:ext cx="8534400" cy="3729496"/>
          </a:xfrm>
        </p:spPr>
        <p:txBody>
          <a:bodyPr/>
          <a:lstStyle/>
          <a:p>
            <a:pPr marL="0" indent="0" algn="ctr"/>
            <a:r>
              <a:rPr lang="en-US" altLang="en-US" sz="3600" dirty="0"/>
              <a:t>521: Supporting Caseworkers in Using Critical Thinking Skills</a:t>
            </a:r>
          </a:p>
          <a:p>
            <a:pPr marL="0" indent="0" algn="ctr"/>
            <a:endParaRPr lang="en-US" sz="3600" i="1" dirty="0" smtClean="0">
              <a:latin typeface="Georgia" pitchFamily="18" charset="0"/>
            </a:endParaRPr>
          </a:p>
          <a:p>
            <a:pPr marL="0" indent="0" algn="ctr"/>
            <a:endParaRPr lang="en-US" sz="3600" i="1" dirty="0">
              <a:latin typeface="Georgia" pitchFamily="18" charset="0"/>
            </a:endParaRPr>
          </a:p>
          <a:p>
            <a:pPr marL="0" indent="0" algn="ctr"/>
            <a:endParaRPr lang="en-US" sz="3600" i="1" dirty="0" smtClean="0">
              <a:latin typeface="Georgia" pitchFamily="18" charset="0"/>
            </a:endParaRPr>
          </a:p>
          <a:p>
            <a:pPr marL="0" indent="0" algn="r"/>
            <a:r>
              <a:rPr lang="en-US" sz="900" i="1" dirty="0" smtClean="0">
                <a:latin typeface="Georgia" pitchFamily="18" charset="0"/>
              </a:rPr>
              <a:t>5-16</a:t>
            </a:r>
            <a:endParaRPr lang="en-US" sz="9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1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733925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dirty="0"/>
              <a:t>Provide a clear focus on the question or </a:t>
            </a:r>
            <a:r>
              <a:rPr lang="en-US" dirty="0" smtClean="0"/>
              <a:t>problem</a:t>
            </a:r>
            <a:endParaRPr lang="en-US" dirty="0"/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Increase </a:t>
            </a:r>
            <a:r>
              <a:rPr lang="en-US" dirty="0"/>
              <a:t>self-awareness and the recognition of cognitive </a:t>
            </a:r>
            <a:r>
              <a:rPr lang="en-US" dirty="0" smtClean="0"/>
              <a:t>biases</a:t>
            </a:r>
            <a:endParaRPr lang="en-US" dirty="0"/>
          </a:p>
          <a:p>
            <a:pPr>
              <a:spcAft>
                <a:spcPts val="1200"/>
              </a:spcAft>
              <a:defRPr/>
            </a:pPr>
            <a:r>
              <a:rPr lang="en-US" dirty="0"/>
              <a:t>Judge the credibility of sources of </a:t>
            </a:r>
            <a:r>
              <a:rPr lang="en-US" dirty="0" smtClean="0"/>
              <a:t>information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Analyze and evaluate information</a:t>
            </a:r>
            <a:endParaRPr lang="en-US" dirty="0"/>
          </a:p>
          <a:p>
            <a:pPr>
              <a:spcAft>
                <a:spcPts val="1200"/>
              </a:spcAft>
              <a:defRPr/>
            </a:pPr>
            <a:r>
              <a:rPr lang="en-US" dirty="0"/>
              <a:t>Formulate well-reasoned conclusions and </a:t>
            </a:r>
            <a:r>
              <a:rPr lang="en-US" dirty="0" smtClean="0"/>
              <a:t>decisions</a:t>
            </a:r>
            <a:endParaRPr lang="en-US" dirty="0"/>
          </a:p>
          <a:p>
            <a:pPr>
              <a:spcAft>
                <a:spcPts val="1200"/>
              </a:spcAft>
              <a:defRPr/>
            </a:pPr>
            <a:r>
              <a:rPr lang="en-US" dirty="0"/>
              <a:t>Communicate clearly and </a:t>
            </a:r>
            <a:r>
              <a:rPr lang="en-US" dirty="0" smtClean="0"/>
              <a:t>thoughtfully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1800" dirty="0" smtClean="0"/>
              <a:t>(University of Pittsburgh, 2011)</a:t>
            </a:r>
            <a:endParaRPr lang="en-US" sz="1800" dirty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pPr algn="ctr" eaLnBrk="1" hangingPunct="1"/>
            <a:r>
              <a:rPr lang="en-US" altLang="en-US" sz="2400" smtClean="0"/>
              <a:t>Tasks of Critical Thinkers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22299A-A302-484A-BCFA-154E4A217A0C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1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Critical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i="1" dirty="0" smtClean="0"/>
              <a:t>Thinking </a:t>
            </a:r>
            <a:r>
              <a:rPr lang="en-US" sz="4000" b="1" i="1" dirty="0"/>
              <a:t>is not driven by </a:t>
            </a:r>
            <a:r>
              <a:rPr lang="en-US" sz="4000" b="1" i="1" dirty="0" smtClean="0"/>
              <a:t>answers, </a:t>
            </a:r>
            <a:r>
              <a:rPr lang="en-US" sz="4000" b="1" i="1" dirty="0"/>
              <a:t>but by questions. </a:t>
            </a:r>
            <a:endParaRPr lang="en-US" sz="4000" b="1" i="1" dirty="0" smtClean="0"/>
          </a:p>
          <a:p>
            <a:pPr marL="0" indent="0" algn="ctr">
              <a:buNone/>
            </a:pPr>
            <a:endParaRPr lang="en-US" sz="4000" b="1" i="1" dirty="0"/>
          </a:p>
          <a:p>
            <a:pPr marL="0" indent="0" algn="ctr">
              <a:buNone/>
            </a:pPr>
            <a:endParaRPr lang="en-US" sz="4000" b="1" i="1" dirty="0" smtClean="0"/>
          </a:p>
          <a:p>
            <a:pPr marL="0" indent="0" algn="ctr">
              <a:buNone/>
            </a:pPr>
            <a:endParaRPr lang="en-US" sz="4000" b="1" i="1" dirty="0" smtClean="0"/>
          </a:p>
          <a:p>
            <a:pPr marL="400050" lvl="1" indent="0" algn="ctr">
              <a:buNone/>
            </a:pPr>
            <a:endParaRPr lang="en-US" sz="1800" dirty="0" smtClean="0"/>
          </a:p>
          <a:p>
            <a:pPr marL="400050" lvl="1" indent="0" algn="ctr">
              <a:buNone/>
            </a:pPr>
            <a:endParaRPr lang="en-US" sz="1800" dirty="0"/>
          </a:p>
          <a:p>
            <a:pPr marL="400050" lvl="1" indent="0" algn="ctr">
              <a:buNone/>
            </a:pPr>
            <a:r>
              <a:rPr lang="en-US" sz="1800" dirty="0" smtClean="0"/>
              <a:t>The Critical Thinking Community (2013)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  <p:pic>
        <p:nvPicPr>
          <p:cNvPr id="3078" name="Picture 6" descr="C:\Users\mmarchi\AppData\Local\Microsoft\Windows\Temporary Internet Files\Content.IE5\OQZLJZSM\MC9003631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12" y="2928938"/>
            <a:ext cx="1401775" cy="224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0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028700"/>
            <a:ext cx="8229600" cy="700087"/>
          </a:xfrm>
        </p:spPr>
        <p:txBody>
          <a:bodyPr/>
          <a:lstStyle/>
          <a:p>
            <a:r>
              <a:rPr lang="en-US" altLang="en-US" dirty="0"/>
              <a:t>Child/Youth and Family Status Indicators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385888"/>
            <a:ext cx="8247888" cy="4934230"/>
          </a:xfrm>
        </p:spPr>
        <p:txBody>
          <a:bodyPr/>
          <a:lstStyle/>
          <a:p>
            <a:r>
              <a:rPr lang="en-US" altLang="en-US" sz="2400" dirty="0"/>
              <a:t>Safety: Exposure to Threats of Harm</a:t>
            </a:r>
          </a:p>
          <a:p>
            <a:r>
              <a:rPr lang="en-US" altLang="en-US" sz="2400" dirty="0"/>
              <a:t>Safety: Risk to Self/Others</a:t>
            </a:r>
          </a:p>
          <a:p>
            <a:r>
              <a:rPr lang="en-US" altLang="en-US" sz="2400" dirty="0"/>
              <a:t>Stability</a:t>
            </a:r>
          </a:p>
          <a:p>
            <a:r>
              <a:rPr lang="en-US" altLang="en-US" sz="2400" dirty="0"/>
              <a:t>Living Arrangement</a:t>
            </a:r>
          </a:p>
          <a:p>
            <a:r>
              <a:rPr lang="en-US" altLang="en-US" sz="2400" dirty="0"/>
              <a:t>Permanency</a:t>
            </a:r>
          </a:p>
          <a:p>
            <a:r>
              <a:rPr lang="en-US" altLang="en-US" sz="2400" dirty="0"/>
              <a:t>Physical Health</a:t>
            </a:r>
          </a:p>
          <a:p>
            <a:r>
              <a:rPr lang="en-US" altLang="en-US" sz="2400" dirty="0"/>
              <a:t>Emotional Well-Being</a:t>
            </a:r>
          </a:p>
          <a:p>
            <a:r>
              <a:rPr lang="en-US" altLang="en-US" sz="2400" dirty="0"/>
              <a:t>Early Learning and Development</a:t>
            </a:r>
          </a:p>
          <a:p>
            <a:r>
              <a:rPr lang="en-US" altLang="en-US" sz="2400" dirty="0"/>
              <a:t>Academic Status</a:t>
            </a:r>
          </a:p>
          <a:p>
            <a:r>
              <a:rPr lang="en-US" altLang="en-US" sz="2400" dirty="0"/>
              <a:t>Pathway to Independence</a:t>
            </a:r>
          </a:p>
          <a:p>
            <a:r>
              <a:rPr lang="en-US" altLang="en-US" sz="2400" dirty="0"/>
              <a:t>Parent or Caregiver Functioning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31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935412"/>
          </a:xfrm>
        </p:spPr>
        <p:txBody>
          <a:bodyPr/>
          <a:lstStyle/>
          <a:p>
            <a:r>
              <a:rPr lang="en-US" altLang="en-US" dirty="0"/>
              <a:t>Practice Performance Indicators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 dirty="0"/>
              <a:t>Engagement Efforts</a:t>
            </a:r>
          </a:p>
          <a:p>
            <a:r>
              <a:rPr lang="en-US" altLang="en-US" sz="2200" dirty="0"/>
              <a:t>Role &amp; Voice</a:t>
            </a:r>
          </a:p>
          <a:p>
            <a:r>
              <a:rPr lang="en-US" altLang="en-US" sz="2200" dirty="0"/>
              <a:t>Teaming</a:t>
            </a:r>
          </a:p>
          <a:p>
            <a:r>
              <a:rPr lang="en-US" altLang="en-US" sz="2200" dirty="0"/>
              <a:t>Cultural Awareness &amp; Responsiveness</a:t>
            </a:r>
          </a:p>
          <a:p>
            <a:r>
              <a:rPr lang="en-US" altLang="en-US" sz="2200" dirty="0"/>
              <a:t>Assessment &amp; Understanding</a:t>
            </a:r>
          </a:p>
          <a:p>
            <a:r>
              <a:rPr lang="en-US" altLang="en-US" sz="2200" dirty="0"/>
              <a:t>Long-Term View</a:t>
            </a:r>
          </a:p>
          <a:p>
            <a:r>
              <a:rPr lang="en-US" altLang="en-US" sz="2200" dirty="0"/>
              <a:t>Child/Youth &amp; Family Planning Process</a:t>
            </a:r>
          </a:p>
          <a:p>
            <a:r>
              <a:rPr lang="en-US" altLang="en-US" sz="2200" dirty="0"/>
              <a:t>Planning for Transitions &amp; Life Adjustments</a:t>
            </a:r>
          </a:p>
          <a:p>
            <a:r>
              <a:rPr lang="en-US" altLang="en-US" sz="2200" dirty="0"/>
              <a:t>Efforts to Timely Permanence</a:t>
            </a:r>
          </a:p>
          <a:p>
            <a:r>
              <a:rPr lang="en-US" altLang="en-US" sz="2200" dirty="0"/>
              <a:t>Intervention Adequacy &amp; Resource Availability</a:t>
            </a:r>
          </a:p>
          <a:p>
            <a:r>
              <a:rPr lang="en-US" altLang="en-US" sz="2200" dirty="0"/>
              <a:t>Maintaining Family Relationships</a:t>
            </a:r>
          </a:p>
          <a:p>
            <a:r>
              <a:rPr lang="en-US" altLang="en-US" sz="2200" dirty="0"/>
              <a:t>Tracking &amp; Adjusting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9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1035050"/>
          </a:xfrm>
        </p:spPr>
        <p:txBody>
          <a:bodyPr/>
          <a:lstStyle/>
          <a:p>
            <a:r>
              <a:rPr lang="en-US" altLang="en-US" dirty="0" smtClean="0"/>
              <a:t>Ways a Supervisor Can Use the </a:t>
            </a:r>
            <a:r>
              <a:rPr lang="en-US" altLang="en-US" i="1" dirty="0" smtClean="0"/>
              <a:t>Enhancing Critical Thinking: A Supervisor’s Guide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9900" y="1971675"/>
            <a:ext cx="8248650" cy="4348163"/>
          </a:xfrm>
        </p:spPr>
        <p:txBody>
          <a:bodyPr/>
          <a:lstStyle/>
          <a:p>
            <a:pPr>
              <a:spcAft>
                <a:spcPts val="4200"/>
              </a:spcAft>
            </a:pPr>
            <a:r>
              <a:rPr lang="en-US" altLang="en-US" sz="3200" dirty="0" smtClean="0"/>
              <a:t>Worker need</a:t>
            </a:r>
            <a:r>
              <a:rPr lang="en-US" altLang="en-US" sz="3200" i="1" dirty="0" smtClean="0"/>
              <a:t> </a:t>
            </a:r>
            <a:endParaRPr lang="en-US" altLang="en-US" sz="3200" dirty="0" smtClean="0"/>
          </a:p>
          <a:p>
            <a:pPr>
              <a:spcAft>
                <a:spcPts val="4200"/>
              </a:spcAft>
            </a:pPr>
            <a:r>
              <a:rPr lang="en-US" altLang="en-US" sz="3200" dirty="0" smtClean="0"/>
              <a:t>Department/unit focus area</a:t>
            </a:r>
            <a:r>
              <a:rPr lang="en-US" altLang="en-US" sz="3200" i="1" dirty="0" smtClean="0"/>
              <a:t> </a:t>
            </a:r>
          </a:p>
          <a:p>
            <a:pPr>
              <a:spcAft>
                <a:spcPts val="4200"/>
              </a:spcAft>
            </a:pPr>
            <a:r>
              <a:rPr lang="en-US" altLang="en-US" sz="3200" dirty="0" smtClean="0"/>
              <a:t>Supervisory skill development</a:t>
            </a:r>
            <a:r>
              <a:rPr lang="en-US" altLang="en-US" sz="3200" i="1" dirty="0" smtClean="0"/>
              <a:t> </a:t>
            </a:r>
            <a:endParaRPr lang="en-US" alt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19F8FA-D583-41E5-BC31-EFEA2B43DA74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r>
              <a:rPr lang="en-US" altLang="en-US" i="1" smtClean="0"/>
              <a:t>“Quick Tool”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8815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Follows the same type </a:t>
            </a:r>
            <a:r>
              <a:rPr lang="en-US" dirty="0"/>
              <a:t>of sequencing that the Supervisor Guide follows:</a:t>
            </a:r>
          </a:p>
          <a:p>
            <a:pPr>
              <a:spcAft>
                <a:spcPts val="1200"/>
              </a:spcAft>
              <a:defRPr/>
            </a:pPr>
            <a:endParaRPr lang="en-US" sz="1000" b="1" dirty="0"/>
          </a:p>
          <a:p>
            <a:pPr>
              <a:spcAft>
                <a:spcPts val="1200"/>
              </a:spcAft>
              <a:defRPr/>
            </a:pPr>
            <a:r>
              <a:rPr lang="en-US" b="1" dirty="0"/>
              <a:t>Description of Family/Current Status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/>
              <a:t>Perspective of the Team 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/>
              <a:t>Worker Analysis 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/>
              <a:t>Evaluation  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/>
              <a:t>Decisions and Next Steps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F7E0D9-BD5C-436C-99DA-1F2C251CF52F}" type="slidenum">
              <a:rPr lang="en-US" smtClean="0"/>
              <a:pPr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806824"/>
          </a:xfrm>
        </p:spPr>
        <p:txBody>
          <a:bodyPr/>
          <a:lstStyle/>
          <a:p>
            <a:r>
              <a:rPr lang="en-US" dirty="0" smtClean="0"/>
              <a:t>Supervisors Have the Most Influence Over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785938"/>
            <a:ext cx="8247888" cy="453418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a scale of 1-10, with 1 being </a:t>
            </a:r>
            <a:r>
              <a:rPr lang="en-US" dirty="0" smtClean="0"/>
              <a:t>“no confidence” </a:t>
            </a:r>
            <a:r>
              <a:rPr lang="en-US" dirty="0"/>
              <a:t>and 10 being </a:t>
            </a:r>
            <a:r>
              <a:rPr lang="en-US" dirty="0" smtClean="0"/>
              <a:t>“highly”, how </a:t>
            </a:r>
            <a:r>
              <a:rPr lang="en-US" dirty="0"/>
              <a:t>would you rate your level of confidence in your ability to use of the </a:t>
            </a:r>
            <a:r>
              <a:rPr lang="en-US" i="1" dirty="0"/>
              <a:t>Supervisor’s Guide</a:t>
            </a:r>
            <a:r>
              <a:rPr lang="en-US" dirty="0"/>
              <a:t> in </a:t>
            </a:r>
            <a:r>
              <a:rPr lang="en-US" dirty="0" smtClean="0"/>
              <a:t>supervision?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What could you do </a:t>
            </a:r>
            <a:r>
              <a:rPr lang="en-US" dirty="0" smtClean="0"/>
              <a:t>to </a:t>
            </a:r>
            <a:r>
              <a:rPr lang="en-US" dirty="0"/>
              <a:t>move up </a:t>
            </a:r>
            <a:r>
              <a:rPr lang="en-US" dirty="0" smtClean="0"/>
              <a:t>by one point your confidence in using the </a:t>
            </a:r>
            <a:r>
              <a:rPr lang="en-US" i="1" dirty="0"/>
              <a:t>Supervisor’s </a:t>
            </a:r>
            <a:r>
              <a:rPr lang="en-US" i="1" dirty="0" smtClean="0"/>
              <a:t>Guide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4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839788"/>
          </a:xfrm>
        </p:spPr>
        <p:txBody>
          <a:bodyPr/>
          <a:lstStyle/>
          <a:p>
            <a:r>
              <a:rPr lang="en-US" altLang="en-US" dirty="0" smtClean="0"/>
              <a:t>Small Group Activity Instructions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69900" y="1698625"/>
            <a:ext cx="8248650" cy="4498975"/>
          </a:xfrm>
        </p:spPr>
        <p:txBody>
          <a:bodyPr/>
          <a:lstStyle/>
          <a:p>
            <a:pPr marL="457200" lvl="0" indent="-457200">
              <a:spcAft>
                <a:spcPts val="1200"/>
              </a:spcAft>
              <a:buFont typeface="Georgia" pitchFamily="18" charset="0"/>
              <a:buAutoNum type="arabicPeriod"/>
            </a:pPr>
            <a:r>
              <a:rPr lang="en-US" altLang="en-US" sz="2800" dirty="0" smtClean="0"/>
              <a:t>With your group, review the </a:t>
            </a:r>
            <a:r>
              <a:rPr lang="en-US" sz="2800" b="1" dirty="0" smtClean="0"/>
              <a:t>Enhancing </a:t>
            </a:r>
            <a:r>
              <a:rPr lang="en-US" sz="2800" b="1" dirty="0"/>
              <a:t>Critical Thinking: A Supervisor’s </a:t>
            </a:r>
            <a:r>
              <a:rPr lang="en-US" sz="2800" b="1" dirty="0" smtClean="0"/>
              <a:t>Guide.</a:t>
            </a:r>
          </a:p>
          <a:p>
            <a:pPr marL="457200" lvl="0" indent="-457200">
              <a:spcAft>
                <a:spcPts val="1200"/>
              </a:spcAft>
              <a:buFont typeface="Georgia" pitchFamily="18" charset="0"/>
              <a:buAutoNum type="arabicPeriod"/>
            </a:pPr>
            <a:r>
              <a:rPr lang="en-US" altLang="en-US" sz="2800" dirty="0" smtClean="0"/>
              <a:t>Identify the best eight questions for your situation that you could ask the caseworker to support the use of critical thinking skills and to help you assess how well he/she has implemented the PA </a:t>
            </a:r>
            <a:r>
              <a:rPr lang="en-US" altLang="en-US" sz="2800" dirty="0"/>
              <a:t>P</a:t>
            </a:r>
            <a:r>
              <a:rPr lang="en-US" altLang="en-US" sz="2800" dirty="0" smtClean="0"/>
              <a:t>ractice </a:t>
            </a:r>
            <a:r>
              <a:rPr lang="en-US" altLang="en-US" sz="2800" dirty="0"/>
              <a:t>M</a:t>
            </a:r>
            <a:r>
              <a:rPr lang="en-US" altLang="en-US" sz="2800" dirty="0" smtClean="0"/>
              <a:t>odel. </a:t>
            </a:r>
          </a:p>
          <a:p>
            <a:pPr marL="457200" lvl="0" indent="-457200">
              <a:spcAft>
                <a:spcPts val="1200"/>
              </a:spcAft>
              <a:buFont typeface="Georgia" pitchFamily="18" charset="0"/>
              <a:buAutoNum type="arabicPeriod"/>
            </a:pPr>
            <a:r>
              <a:rPr lang="en-US" altLang="en-US" sz="2800" dirty="0" smtClean="0"/>
              <a:t>Write questions on flip chart.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26413" y="6616700"/>
            <a:ext cx="1017587" cy="187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115582-89B6-4FA1-A363-29DE708133DF}" type="slidenum">
              <a:rPr lang="en-US" smtClean="0"/>
              <a:pPr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7"/>
            <a:ext cx="8229600" cy="472716"/>
          </a:xfrm>
        </p:spPr>
        <p:txBody>
          <a:bodyPr/>
          <a:lstStyle/>
          <a:p>
            <a:r>
              <a:rPr lang="en-US" dirty="0" smtClean="0"/>
              <a:t>Walk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5560"/>
            <a:ext cx="9244484" cy="4180115"/>
          </a:xfrm>
        </p:spPr>
        <p:txBody>
          <a:bodyPr/>
          <a:lstStyle/>
          <a:p>
            <a:r>
              <a:rPr lang="en-US" sz="2400" dirty="0"/>
              <a:t>D</a:t>
            </a:r>
            <a:r>
              <a:rPr lang="en-US" sz="2400" dirty="0" smtClean="0"/>
              <a:t>iscuss the critical thinking questions at each station.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lace </a:t>
            </a:r>
            <a:r>
              <a:rPr lang="en-US" sz="2400" dirty="0"/>
              <a:t>a check mark next to </a:t>
            </a:r>
            <a:r>
              <a:rPr lang="en-US" sz="2400" dirty="0" smtClean="0"/>
              <a:t>the questions that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H</a:t>
            </a:r>
            <a:r>
              <a:rPr lang="en-US" sz="2200" dirty="0" smtClean="0"/>
              <a:t>ave </a:t>
            </a:r>
            <a:r>
              <a:rPr lang="en-US" sz="2200" dirty="0"/>
              <a:t>never occurred to you that might prove to be particularly beneficial in assessing the needs of the family or caseworker.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You </a:t>
            </a:r>
            <a:r>
              <a:rPr lang="en-US" sz="2200" dirty="0"/>
              <a:t>feel you can incorporate into your supervision immediately. 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Add to the flip chart additional questions that you feel are critical to the situation.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mmarchi\AppData\Local\Microsoft\Windows\Temporary Internet Files\Content.IE5\3OTFWGN6\MP90043080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243" y="3979146"/>
            <a:ext cx="4757738" cy="228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5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790575"/>
          </a:xfrm>
        </p:spPr>
        <p:txBody>
          <a:bodyPr/>
          <a:lstStyle/>
          <a:p>
            <a:r>
              <a:rPr lang="en-US" altLang="en-US" dirty="0" smtClean="0"/>
              <a:t>Questions to Consider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9900" y="1712913"/>
            <a:ext cx="8248650" cy="46069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On a scale of 1 to 10, with 1 you have very little  commitment to using these identified questions in supervision and 10 being you are strongly committed to using them in supervisory sessions, – how would you rate yourself? 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What would it take to move up the scale one point?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How will you monitor that caseworkers are using critical thinking skills?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3A9DA8-126E-4692-A864-CBD88A69A499}" type="slidenum">
              <a:rPr lang="en-US" smtClean="0"/>
              <a:pPr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2400"/>
              </a:spcAft>
            </a:pPr>
            <a:r>
              <a:rPr lang="en-US" dirty="0"/>
              <a:t>Define critical thinking and its relationship to outcomes of safety, </a:t>
            </a:r>
            <a:r>
              <a:rPr lang="en-US" dirty="0" smtClean="0"/>
              <a:t>permanence, </a:t>
            </a:r>
            <a:r>
              <a:rPr lang="en-US" dirty="0"/>
              <a:t>and well-being;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Discuss </a:t>
            </a:r>
            <a:r>
              <a:rPr lang="en-US" dirty="0"/>
              <a:t>how the parallel process applies to the use of critical thinking in an </a:t>
            </a:r>
            <a:r>
              <a:rPr lang="en-US" dirty="0" smtClean="0"/>
              <a:t>agency; </a:t>
            </a:r>
          </a:p>
          <a:p>
            <a:pPr lvl="0">
              <a:spcAft>
                <a:spcPts val="2400"/>
              </a:spcAft>
            </a:pPr>
            <a:r>
              <a:rPr lang="en-US" dirty="0" smtClean="0"/>
              <a:t>Discuss </a:t>
            </a:r>
            <a:r>
              <a:rPr lang="en-US" dirty="0"/>
              <a:t>potential uses of the </a:t>
            </a:r>
            <a:r>
              <a:rPr lang="en-US" i="1" dirty="0"/>
              <a:t>Enhancing Critical Thinking: A Supervisor’s Guide</a:t>
            </a:r>
            <a:r>
              <a:rPr lang="en-US" dirty="0"/>
              <a:t>; </a:t>
            </a:r>
            <a:r>
              <a:rPr lang="en-US" dirty="0" smtClean="0"/>
              <a:t>and</a:t>
            </a:r>
            <a:endParaRPr lang="en-US" dirty="0"/>
          </a:p>
          <a:p>
            <a:pPr lvl="0">
              <a:spcAft>
                <a:spcPts val="2400"/>
              </a:spcAft>
            </a:pPr>
            <a:r>
              <a:rPr lang="en-US" dirty="0"/>
              <a:t>Identify questions to use during supervision with </a:t>
            </a:r>
            <a:r>
              <a:rPr lang="en-US" dirty="0" smtClean="0"/>
              <a:t>caseworkers </a:t>
            </a:r>
            <a:r>
              <a:rPr lang="en-US" dirty="0"/>
              <a:t>to stimulate critical thinking.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FAA35-CF82-4C62-BBAA-2977F00373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Identify </a:t>
            </a:r>
            <a:r>
              <a:rPr lang="en-US" sz="3600" b="1" dirty="0"/>
              <a:t>at least three questions </a:t>
            </a:r>
            <a:r>
              <a:rPr lang="en-US" sz="3600" b="1" dirty="0" smtClean="0"/>
              <a:t>you </a:t>
            </a:r>
            <a:r>
              <a:rPr lang="en-US" sz="3600" b="1" dirty="0"/>
              <a:t>will use during </a:t>
            </a:r>
            <a:r>
              <a:rPr lang="en-US" sz="3600" b="1" dirty="0" smtClean="0"/>
              <a:t>your </a:t>
            </a:r>
            <a:r>
              <a:rPr lang="en-US" sz="3600" b="1" dirty="0"/>
              <a:t>next supervisory conference to support </a:t>
            </a:r>
            <a:r>
              <a:rPr lang="en-US" sz="3600" b="1" dirty="0" smtClean="0"/>
              <a:t>your staff’s current </a:t>
            </a:r>
            <a:r>
              <a:rPr lang="en-US" sz="3600" b="1" dirty="0"/>
              <a:t>work efforts.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  <p:pic>
        <p:nvPicPr>
          <p:cNvPr id="2051" name="Picture 3" descr="C:\Users\mmarchi\AppData\Local\Microsoft\Windows\Temporary Internet Files\Content.IE5\3OTFWGN6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2" y="3814763"/>
            <a:ext cx="1857375" cy="222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2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8815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b="1" dirty="0" smtClean="0"/>
              <a:t>You Must Have Questions!</a:t>
            </a:r>
          </a:p>
          <a:p>
            <a:pPr marL="0" indent="0" algn="ctr">
              <a:buFontTx/>
              <a:buNone/>
            </a:pPr>
            <a:endParaRPr lang="en-US" altLang="en-US" sz="4400" b="1" dirty="0" smtClean="0"/>
          </a:p>
          <a:p>
            <a:pPr marL="0" indent="0" algn="ctr">
              <a:buFontTx/>
              <a:buNone/>
            </a:pPr>
            <a:endParaRPr lang="en-US" altLang="en-US" sz="4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6413" y="6616700"/>
            <a:ext cx="1017587" cy="187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78B4E7-C69C-4BE3-9B5E-74A928A79CA4}" type="slidenum">
              <a:rPr lang="en-US" smtClean="0"/>
              <a:pPr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  <p:grpSp>
        <p:nvGrpSpPr>
          <p:cNvPr id="26629" name="Group 6"/>
          <p:cNvGrpSpPr>
            <a:grpSpLocks/>
          </p:cNvGrpSpPr>
          <p:nvPr/>
        </p:nvGrpSpPr>
        <p:grpSpPr bwMode="auto">
          <a:xfrm>
            <a:off x="3336925" y="2162175"/>
            <a:ext cx="2514600" cy="3963988"/>
            <a:chOff x="3337020" y="2590796"/>
            <a:chExt cx="2514600" cy="3672001"/>
          </a:xfrm>
        </p:grpSpPr>
        <p:pic>
          <p:nvPicPr>
            <p:cNvPr id="26630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7020" y="2590796"/>
              <a:ext cx="2514600" cy="367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Freeform 8"/>
            <p:cNvSpPr/>
            <p:nvPr/>
          </p:nvSpPr>
          <p:spPr>
            <a:xfrm>
              <a:off x="3337020" y="2590796"/>
              <a:ext cx="2514600" cy="36720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4" tIns="46798" rIns="90004" bIns="46798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kern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80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Agenda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7339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Welcome and </a:t>
            </a:r>
            <a:r>
              <a:rPr lang="en-US" dirty="0" smtClean="0"/>
              <a:t>Introductions</a:t>
            </a:r>
            <a:endParaRPr lang="en-US" alt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Defining Critical Thinking</a:t>
            </a:r>
          </a:p>
          <a:p>
            <a:pPr>
              <a:spcAft>
                <a:spcPts val="1200"/>
              </a:spcAft>
            </a:pPr>
            <a:r>
              <a:rPr lang="en-US" dirty="0"/>
              <a:t>The </a:t>
            </a:r>
            <a:r>
              <a:rPr lang="en-US" i="1" dirty="0"/>
              <a:t>Enhancing Critical Thinking: A Supervisor’s Guide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The Parallel Process </a:t>
            </a:r>
            <a:endParaRPr lang="en-US" altLang="en-US" dirty="0" smtClean="0"/>
          </a:p>
          <a:p>
            <a:pPr>
              <a:spcAft>
                <a:spcPts val="1200"/>
              </a:spcAft>
            </a:pPr>
            <a:r>
              <a:rPr lang="en-US" dirty="0"/>
              <a:t>Supporting Critical Thinking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Action Planning</a:t>
            </a:r>
          </a:p>
          <a:p>
            <a:pPr>
              <a:spcAft>
                <a:spcPts val="1200"/>
              </a:spcAft>
            </a:pPr>
            <a:r>
              <a:rPr lang="en-US" dirty="0"/>
              <a:t>Summary and Workshop Closure</a:t>
            </a:r>
            <a:endParaRPr lang="en-US" alt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E558E2-4A63-4C1D-8CA8-FBD1310BD5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pPr algn="ctr"/>
            <a:r>
              <a:rPr lang="en-US" altLang="en-US" sz="2800" smtClean="0"/>
              <a:t>Critical Thinking Defined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8815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Seeing </a:t>
            </a:r>
            <a:r>
              <a:rPr lang="en-US" sz="2800" dirty="0"/>
              <a:t>both sides of an issue, being open to new evidence that disconfirms </a:t>
            </a:r>
            <a:r>
              <a:rPr lang="en-US" sz="2800" dirty="0" smtClean="0"/>
              <a:t>your </a:t>
            </a:r>
            <a:r>
              <a:rPr lang="en-US" sz="2800" dirty="0"/>
              <a:t>ideas, reasoning dispassionately, demanding that claims be backed by evidence, deducing and inferring conclusions based on </a:t>
            </a:r>
            <a:r>
              <a:rPr lang="en-US" sz="2800" dirty="0" smtClean="0"/>
              <a:t>available </a:t>
            </a:r>
            <a:r>
              <a:rPr lang="en-US" sz="2800" dirty="0"/>
              <a:t>facts (and) solving </a:t>
            </a:r>
            <a:r>
              <a:rPr lang="en-US" sz="2800" dirty="0" smtClean="0"/>
              <a:t>problems.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1600" dirty="0" smtClean="0"/>
              <a:t>(Willingham, 2008).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1AC73C-8F56-4F5A-AD92-67D90E61AE7D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  <p:pic>
        <p:nvPicPr>
          <p:cNvPr id="5" name="Picture 4" descr="C:\Users\mmarchi\AppData\Local\Microsoft\Windows\Temporary Internet Files\Content.IE5\CYFLFIE9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8" y="434340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5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1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749800"/>
          </a:xfrm>
        </p:spPr>
        <p:txBody>
          <a:bodyPr/>
          <a:lstStyle/>
          <a:p>
            <a:pPr eaLnBrk="1" hangingPunct="1">
              <a:defRPr/>
            </a:pPr>
            <a:endParaRPr lang="en-US" sz="1000" i="1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800" b="1" i="1" dirty="0" smtClean="0"/>
              <a:t>“Thinking is the hardest work there is, which is the probable reason so few engage in it.</a:t>
            </a:r>
            <a:r>
              <a:rPr lang="en-US" sz="2800" b="1" dirty="0" smtClean="0"/>
              <a:t>”         </a:t>
            </a:r>
          </a:p>
          <a:p>
            <a:pPr lvl="1" eaLnBrk="1" hangingPunct="1">
              <a:defRPr/>
            </a:pPr>
            <a:r>
              <a:rPr lang="en-US" dirty="0" smtClean="0"/>
              <a:t>Henry Ford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800" b="1" dirty="0" smtClean="0"/>
              <a:t>“ </a:t>
            </a:r>
            <a:r>
              <a:rPr lang="en-US" sz="2800" b="1" i="1" dirty="0" smtClean="0"/>
              <a:t>Many people think they are thinking when they are merely rearranging their prejudices.</a:t>
            </a:r>
            <a:r>
              <a:rPr lang="en-US" sz="2800" b="1" dirty="0" smtClean="0"/>
              <a:t>”          </a:t>
            </a:r>
          </a:p>
          <a:p>
            <a:pPr lvl="1" eaLnBrk="1" hangingPunct="1">
              <a:defRPr/>
            </a:pPr>
            <a:r>
              <a:rPr lang="en-US" dirty="0" smtClean="0"/>
              <a:t>William James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pPr algn="ctr" eaLnBrk="1" hangingPunct="1"/>
            <a:r>
              <a:rPr lang="en-US" altLang="en-US" sz="2400" smtClean="0"/>
              <a:t>Thinkers’ Thoughts on Thinking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0D4CB2F-6C2F-45FF-B535-9DF9DD9BFF6E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5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881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200" b="1" dirty="0" smtClean="0"/>
              <a:t>What gets in the way</a:t>
            </a:r>
          </a:p>
          <a:p>
            <a:pPr algn="ctr">
              <a:buFontTx/>
              <a:buNone/>
            </a:pPr>
            <a:r>
              <a:rPr lang="en-US" altLang="en-US" sz="3200" b="1" dirty="0" smtClean="0"/>
              <a:t>of critical thinking and</a:t>
            </a:r>
          </a:p>
          <a:p>
            <a:pPr algn="ctr">
              <a:buFontTx/>
              <a:buNone/>
            </a:pPr>
            <a:r>
              <a:rPr lang="en-US" altLang="en-US" sz="3200" b="1" dirty="0" smtClean="0"/>
              <a:t> sound decision </a:t>
            </a:r>
          </a:p>
          <a:p>
            <a:pPr algn="ctr">
              <a:buFontTx/>
              <a:buNone/>
            </a:pPr>
            <a:r>
              <a:rPr lang="en-US" altLang="en-US" sz="3200" b="1" dirty="0" smtClean="0"/>
              <a:t>making?</a:t>
            </a:r>
          </a:p>
          <a:p>
            <a:pPr algn="ctr">
              <a:buFontTx/>
              <a:buNone/>
            </a:pPr>
            <a:endParaRPr lang="en-US" altLang="en-US" sz="3200" b="1" dirty="0" smtClean="0"/>
          </a:p>
          <a:p>
            <a:pPr algn="ctr">
              <a:buFontTx/>
              <a:buNone/>
            </a:pPr>
            <a:r>
              <a:rPr lang="en-US" altLang="en-US" sz="4400" b="1" dirty="0" smtClean="0">
                <a:solidFill>
                  <a:srgbClr val="FF0000"/>
                </a:solidFill>
              </a:rPr>
              <a:t>Thinking Errors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4459F64-DF3F-44E6-B997-763CE134B396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8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590550"/>
          </a:xfrm>
        </p:spPr>
        <p:txBody>
          <a:bodyPr/>
          <a:lstStyle/>
          <a:p>
            <a:r>
              <a:rPr lang="en-US" altLang="en-US" smtClean="0"/>
              <a:t>Munro’s Findings re: Thinking Errors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9900" y="1438275"/>
            <a:ext cx="8248650" cy="48815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800" u="sng" dirty="0" smtClean="0"/>
              <a:t>Errors not random but predictable</a:t>
            </a:r>
          </a:p>
          <a:p>
            <a:pPr lvl="1">
              <a:spcAft>
                <a:spcPts val="600"/>
              </a:spcAft>
            </a:pPr>
            <a:r>
              <a:rPr lang="en-US" altLang="en-US" sz="2800" dirty="0" smtClean="0"/>
              <a:t>Not using full range of evidence</a:t>
            </a:r>
          </a:p>
          <a:p>
            <a:pPr lvl="1">
              <a:spcAft>
                <a:spcPts val="600"/>
              </a:spcAft>
            </a:pPr>
            <a:r>
              <a:rPr lang="en-US" altLang="en-US" sz="2800" dirty="0" smtClean="0"/>
              <a:t>Persisting influence of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impression</a:t>
            </a:r>
          </a:p>
          <a:p>
            <a:pPr lvl="1">
              <a:spcAft>
                <a:spcPts val="600"/>
              </a:spcAft>
            </a:pPr>
            <a:r>
              <a:rPr lang="en-US" altLang="en-US" sz="2800" dirty="0" smtClean="0"/>
              <a:t>Shortcuts made:  use facts most vivid, concrete or most recent</a:t>
            </a:r>
          </a:p>
          <a:p>
            <a:pPr lvl="1">
              <a:spcAft>
                <a:spcPts val="600"/>
              </a:spcAft>
            </a:pPr>
            <a:r>
              <a:rPr lang="en-US" altLang="en-US" sz="2800" dirty="0" smtClean="0"/>
              <a:t>Simplifying reasoning processes involving complex judgments</a:t>
            </a:r>
          </a:p>
          <a:p>
            <a:pPr lvl="1">
              <a:buFontTx/>
              <a:buNone/>
            </a:pP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pPr lvl="1">
              <a:buFontTx/>
              <a:buNone/>
            </a:pPr>
            <a:r>
              <a:rPr lang="en-US" altLang="en-US" sz="1200" i="1" dirty="0" smtClean="0"/>
              <a:t>Common Errors or Reasoning in Child Protection Work : Eileen Munro:  1999</a:t>
            </a:r>
          </a:p>
          <a:p>
            <a:pPr lvl="1">
              <a:buFontTx/>
              <a:buNone/>
            </a:pPr>
            <a:r>
              <a:rPr lang="en-US" altLang="en-US" sz="1200" i="1" dirty="0" smtClean="0"/>
              <a:t>From conference workshop presented by Action for Protection at the National Conference on Child Abuse and Neglect, Portland, Oregon, 2007. 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2370A0-93E0-4FC1-9554-4B554DF00146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7200899" y="497205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6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9900" y="793750"/>
            <a:ext cx="8229600" cy="815975"/>
          </a:xfrm>
        </p:spPr>
        <p:txBody>
          <a:bodyPr/>
          <a:lstStyle/>
          <a:p>
            <a:r>
              <a:rPr lang="en-US" altLang="en-US" dirty="0" smtClean="0"/>
              <a:t>Munro’s Findings re: Thinking Errors (continued)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9900" y="1597025"/>
            <a:ext cx="8248650" cy="4722813"/>
          </a:xfrm>
        </p:spPr>
        <p:txBody>
          <a:bodyPr/>
          <a:lstStyle/>
          <a:p>
            <a:pPr marL="0" indent="0">
              <a:buNone/>
            </a:pPr>
            <a:endParaRPr lang="en-US" altLang="en-US" sz="4000" dirty="0" smtClean="0"/>
          </a:p>
          <a:p>
            <a:pPr marL="0" indent="0">
              <a:buNone/>
            </a:pPr>
            <a:r>
              <a:rPr lang="en-US" altLang="en-US" sz="4000" dirty="0" smtClean="0"/>
              <a:t>Compared to case conferences, one-on-one supervision better supports the critical reasoning required for child safety</a:t>
            </a:r>
          </a:p>
          <a:p>
            <a:pPr marL="0" indent="0">
              <a:buNone/>
            </a:pPr>
            <a:endParaRPr lang="en-US" altLang="en-US" sz="40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pPr lvl="1">
              <a:buFontTx/>
              <a:buNone/>
            </a:pPr>
            <a:r>
              <a:rPr lang="en-US" altLang="en-US" sz="1800" i="1" dirty="0" smtClean="0"/>
              <a:t>(Munro, 1999)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92988" y="6616700"/>
            <a:ext cx="1751012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A0884B-5D92-4D17-B5F7-81B6E2E65644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pattern of thought characterized by self-deception, forced manufacture of consent, and conformity </a:t>
            </a:r>
            <a:r>
              <a:rPr lang="en-US" dirty="0" smtClean="0"/>
              <a:t>to group</a:t>
            </a:r>
            <a:r>
              <a:rPr lang="en-US" dirty="0"/>
              <a:t> </a:t>
            </a:r>
            <a:r>
              <a:rPr lang="en-US" dirty="0" smtClean="0"/>
              <a:t>values </a:t>
            </a:r>
            <a:r>
              <a:rPr lang="en-US" dirty="0"/>
              <a:t>and ethics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(Merriam-Webster</a:t>
            </a:r>
            <a:r>
              <a:rPr lang="en-US" sz="2000" dirty="0"/>
              <a:t>, 2015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  <p:pic>
        <p:nvPicPr>
          <p:cNvPr id="1027" name="Picture 3" descr="C:\Users\mmarchi\AppData\Local\Microsoft\Windows\Temporary Internet Files\Content.IE5\E79MPTKP\sbGrou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56" y="2553448"/>
            <a:ext cx="60833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496347"/>
      </p:ext>
    </p:extLst>
  </p:cSld>
  <p:clrMapOvr>
    <a:masterClrMapping/>
  </p:clrMapOvr>
</p:sld>
</file>

<file path=ppt/theme/theme1.xml><?xml version="1.0" encoding="utf-8"?>
<a:theme xmlns:a="http://schemas.openxmlformats.org/drawingml/2006/main" name="PwrPntTrnrDvlpdTmplt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1454</TotalTime>
  <Words>855</Words>
  <Application>Microsoft Office PowerPoint</Application>
  <PresentationFormat>On-screen Show (4:3)</PresentationFormat>
  <Paragraphs>162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PwrPntTrnrDvlpdTmplt081711</vt:lpstr>
      <vt:lpstr>PowerPoint Presentation</vt:lpstr>
      <vt:lpstr>Learning Objectives</vt:lpstr>
      <vt:lpstr>Agenda</vt:lpstr>
      <vt:lpstr>Critical Thinking Defined</vt:lpstr>
      <vt:lpstr>Thinkers’ Thoughts on Thinking</vt:lpstr>
      <vt:lpstr>PowerPoint Presentation</vt:lpstr>
      <vt:lpstr>Munro’s Findings re: Thinking Errors</vt:lpstr>
      <vt:lpstr>Munro’s Findings re: Thinking Errors (continued)</vt:lpstr>
      <vt:lpstr>Groupthink</vt:lpstr>
      <vt:lpstr>Tasks of Critical Thinkers</vt:lpstr>
      <vt:lpstr>Guiding Critical Thinking</vt:lpstr>
      <vt:lpstr>Child/Youth and Family Status Indicators  </vt:lpstr>
      <vt:lpstr>Practice Performance Indicators </vt:lpstr>
      <vt:lpstr>Ways a Supervisor Can Use the Enhancing Critical Thinking: A Supervisor’s Guide</vt:lpstr>
      <vt:lpstr>“Quick Tool”</vt:lpstr>
      <vt:lpstr>Supervisors Have the Most Influence Over Practice</vt:lpstr>
      <vt:lpstr>Small Group Activity Instructions</vt:lpstr>
      <vt:lpstr>Walk Around</vt:lpstr>
      <vt:lpstr>Questions to Consider</vt:lpstr>
      <vt:lpstr>Action Planning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MarryAnn Marchi</dc:creator>
  <cp:keywords>Templates</cp:keywords>
  <cp:lastModifiedBy>Maryann Marchi</cp:lastModifiedBy>
  <cp:revision>41</cp:revision>
  <cp:lastPrinted>2015-10-20T19:08:38Z</cp:lastPrinted>
  <dcterms:created xsi:type="dcterms:W3CDTF">2013-10-28T14:03:32Z</dcterms:created>
  <dcterms:modified xsi:type="dcterms:W3CDTF">2016-05-18T15:16:05Z</dcterms:modified>
</cp:coreProperties>
</file>